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323" r:id="rId4"/>
    <p:sldId id="317" r:id="rId5"/>
    <p:sldId id="312" r:id="rId6"/>
    <p:sldId id="262" r:id="rId7"/>
    <p:sldId id="277" r:id="rId8"/>
    <p:sldId id="278" r:id="rId9"/>
    <p:sldId id="279" r:id="rId10"/>
    <p:sldId id="285" r:id="rId11"/>
    <p:sldId id="314" r:id="rId12"/>
    <p:sldId id="315" r:id="rId13"/>
    <p:sldId id="280" r:id="rId14"/>
    <p:sldId id="281" r:id="rId15"/>
    <p:sldId id="286" r:id="rId16"/>
    <p:sldId id="282" r:id="rId17"/>
    <p:sldId id="284" r:id="rId18"/>
    <p:sldId id="305" r:id="rId19"/>
    <p:sldId id="287" r:id="rId20"/>
    <p:sldId id="324" r:id="rId21"/>
    <p:sldId id="263" r:id="rId22"/>
    <p:sldId id="288" r:id="rId23"/>
    <p:sldId id="325" r:id="rId24"/>
    <p:sldId id="326" r:id="rId25"/>
    <p:sldId id="327" r:id="rId26"/>
    <p:sldId id="328" r:id="rId27"/>
    <p:sldId id="268" r:id="rId28"/>
    <p:sldId id="329" r:id="rId29"/>
    <p:sldId id="330" r:id="rId30"/>
    <p:sldId id="267" r:id="rId31"/>
    <p:sldId id="302" r:id="rId32"/>
    <p:sldId id="331" r:id="rId33"/>
    <p:sldId id="332" r:id="rId34"/>
    <p:sldId id="333" r:id="rId35"/>
    <p:sldId id="266" r:id="rId36"/>
    <p:sldId id="334" r:id="rId37"/>
    <p:sldId id="336" r:id="rId38"/>
    <p:sldId id="337" r:id="rId39"/>
    <p:sldId id="264" r:id="rId40"/>
    <p:sldId id="338" r:id="rId41"/>
    <p:sldId id="339" r:id="rId42"/>
    <p:sldId id="269" r:id="rId43"/>
    <p:sldId id="322" r:id="rId44"/>
    <p:sldId id="271" r:id="rId45"/>
    <p:sldId id="321" r:id="rId46"/>
    <p:sldId id="341" r:id="rId47"/>
    <p:sldId id="359" r:id="rId48"/>
    <p:sldId id="360" r:id="rId49"/>
    <p:sldId id="342" r:id="rId50"/>
    <p:sldId id="344" r:id="rId51"/>
    <p:sldId id="345" r:id="rId52"/>
    <p:sldId id="272" r:id="rId53"/>
    <p:sldId id="306" r:id="rId54"/>
    <p:sldId id="273" r:id="rId55"/>
    <p:sldId id="307" r:id="rId56"/>
    <p:sldId id="318" r:id="rId57"/>
    <p:sldId id="346" r:id="rId58"/>
    <p:sldId id="347" r:id="rId59"/>
    <p:sldId id="348" r:id="rId60"/>
    <p:sldId id="349" r:id="rId61"/>
    <p:sldId id="350" r:id="rId62"/>
    <p:sldId id="351" r:id="rId63"/>
    <p:sldId id="361" r:id="rId64"/>
    <p:sldId id="320" r:id="rId65"/>
    <p:sldId id="352" r:id="rId66"/>
    <p:sldId id="353" r:id="rId67"/>
    <p:sldId id="354" r:id="rId68"/>
    <p:sldId id="355" r:id="rId69"/>
    <p:sldId id="357" r:id="rId70"/>
    <p:sldId id="358" r:id="rId71"/>
    <p:sldId id="274" r:id="rId72"/>
    <p:sldId id="340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B511-0320-82F1-8F83-EC6114A53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Mezclador de audio de 4 canales y amplificador de 3W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D439D-4839-C445-8A81-46BB972F8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2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Trabajo final de cátedra: Electrónica Aplicada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C6FD6-2019-4F78-F4C3-474AB73C56F6}"/>
              </a:ext>
            </a:extLst>
          </p:cNvPr>
          <p:cNvSpPr txBox="1"/>
          <p:nvPr/>
        </p:nvSpPr>
        <p:spPr>
          <a:xfrm>
            <a:off x="8308161" y="5735637"/>
            <a:ext cx="33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u="sng" dirty="0"/>
              <a:t>Autor:</a:t>
            </a:r>
            <a:r>
              <a:rPr lang="es-AR" dirty="0"/>
              <a:t> Magni Genre, Exequiel Juan</a:t>
            </a:r>
          </a:p>
        </p:txBody>
      </p:sp>
    </p:spTree>
    <p:extLst>
      <p:ext uri="{BB962C8B-B14F-4D97-AF65-F5344CB8AC3E}">
        <p14:creationId xmlns:p14="http://schemas.microsoft.com/office/powerpoint/2010/main" val="36951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2374-677D-926E-B0E2-AC978EC2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BF80A3D-B840-41BD-F46A-2AE76CCD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41333-379A-A67D-360D-37994478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162" y="2155012"/>
            <a:ext cx="9136457" cy="2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4B4BC-EBDD-E1BE-2903-A58D0E11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FB9CD9-83DE-6F4E-1B48-6E309774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5D822-4BBE-932E-B96A-897F50FE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155012"/>
            <a:ext cx="12190108" cy="28909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E6B56D-BE39-690A-D792-839C174D2766}"/>
              </a:ext>
            </a:extLst>
          </p:cNvPr>
          <p:cNvSpPr/>
          <p:nvPr/>
        </p:nvSpPr>
        <p:spPr>
          <a:xfrm>
            <a:off x="162131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18CA5-BFCC-F936-058A-3D8B9F49AF0D}"/>
              </a:ext>
            </a:extLst>
          </p:cNvPr>
          <p:cNvSpPr/>
          <p:nvPr/>
        </p:nvSpPr>
        <p:spPr>
          <a:xfrm>
            <a:off x="2964707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9C0A75-5E6D-61AE-83E7-CE8B8A976428}"/>
              </a:ext>
            </a:extLst>
          </p:cNvPr>
          <p:cNvSpPr/>
          <p:nvPr/>
        </p:nvSpPr>
        <p:spPr>
          <a:xfrm>
            <a:off x="5915725" y="3428999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8B0BA8-3590-B41A-8FFC-66B1EA1C1A4D}"/>
              </a:ext>
            </a:extLst>
          </p:cNvPr>
          <p:cNvSpPr/>
          <p:nvPr/>
        </p:nvSpPr>
        <p:spPr>
          <a:xfrm>
            <a:off x="8866743" y="3428998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FA4FC-2499-20B8-C887-AAA387C94F59}"/>
              </a:ext>
            </a:extLst>
          </p:cNvPr>
          <p:cNvSpPr txBox="1"/>
          <p:nvPr/>
        </p:nvSpPr>
        <p:spPr>
          <a:xfrm>
            <a:off x="4182901" y="5237582"/>
            <a:ext cx="277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Distorsión en cruces por 0</a:t>
            </a:r>
          </a:p>
        </p:txBody>
      </p:sp>
    </p:spTree>
    <p:extLst>
      <p:ext uri="{BB962C8B-B14F-4D97-AF65-F5344CB8AC3E}">
        <p14:creationId xmlns:p14="http://schemas.microsoft.com/office/powerpoint/2010/main" val="335945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CDCC8-B080-6695-39BD-D4E89027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5BB96B6-7429-0BD4-A123-98F3AE37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9EBD3-5A3E-8EBF-34CE-78AE3EB2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DE9F8-5E0D-4735-23EB-D180686E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510446C-74F8-C4C4-4D73-1AC428D4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F6D74-CB73-36C7-915B-B2609E0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77693"/>
            <a:ext cx="5309572" cy="4434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107FE-0FC3-2FD0-0C2F-73BEEF0926C9}"/>
              </a:ext>
            </a:extLst>
          </p:cNvPr>
          <p:cNvSpPr txBox="1"/>
          <p:nvPr/>
        </p:nvSpPr>
        <p:spPr>
          <a:xfrm>
            <a:off x="846420" y="390952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Diodos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04511-9727-AA19-55CF-29E87FA9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3394" y="2430953"/>
            <a:ext cx="571529" cy="3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6E2A8-4E69-6F56-452A-0F3605FC0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010" y="4219478"/>
            <a:ext cx="1152703" cy="61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D95CD-7E95-A2CB-37EC-7CD15D047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48339" y="1726422"/>
            <a:ext cx="1152702" cy="6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81D4-180E-3E8C-5D5B-28238DF2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9296DD-064D-C803-5DCF-09B04AE6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9F22C-9FFF-0B0E-B95D-2156AA89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4797" y="1275359"/>
            <a:ext cx="5086794" cy="4225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2127D-9518-0CAD-3917-1BA7AB8C9F2C}"/>
              </a:ext>
            </a:extLst>
          </p:cNvPr>
          <p:cNvSpPr txBox="1"/>
          <p:nvPr/>
        </p:nvSpPr>
        <p:spPr>
          <a:xfrm>
            <a:off x="846420" y="3909523"/>
            <a:ext cx="37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Retiramos los capacitores de acople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7BF2-9E57-13D6-5637-395E7962B156}"/>
              </a:ext>
            </a:extLst>
          </p:cNvPr>
          <p:cNvSpPr txBox="1"/>
          <p:nvPr/>
        </p:nvSpPr>
        <p:spPr>
          <a:xfrm>
            <a:off x="835066" y="4407921"/>
            <a:ext cx="20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Funciona, pero…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/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AR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</m:oMath>
                </a14:m>
                <a:r>
                  <a:rPr lang="es-AR" dirty="0"/>
                  <a:t> no siempre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12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93FF-C88D-5622-693D-137C104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79E0C33-6E9B-5167-5CE2-A42A3683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EC069-9FBF-CF4D-CBB1-5128CF0A435C}"/>
              </a:ext>
            </a:extLst>
          </p:cNvPr>
          <p:cNvSpPr txBox="1"/>
          <p:nvPr/>
        </p:nvSpPr>
        <p:spPr>
          <a:xfrm>
            <a:off x="846420" y="3909523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Unimos red 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Asegura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Compensa alinealidades e irregularidades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blipFill>
                <a:blip r:embed="rId2"/>
                <a:stretch>
                  <a:fillRect l="-968" t="-5660" r="-692" b="-141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7C64C6-879D-3976-999E-8ED6195378E1}"/>
              </a:ext>
            </a:extLst>
          </p:cNvPr>
          <p:cNvSpPr txBox="1"/>
          <p:nvPr/>
        </p:nvSpPr>
        <p:spPr>
          <a:xfrm>
            <a:off x="933906" y="5288292"/>
            <a:ext cx="31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Hagamos algunas mejoras…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92A74-79D3-4A3A-D56E-2C29BE5A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797" y="1277040"/>
            <a:ext cx="5086794" cy="42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CE856-ECB0-40E1-97DF-0E42EF00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107D9C3-0CAF-C2C4-DCFC-C937068B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0F32-D4B2-C78F-18A8-1258668A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35808" y="973777"/>
            <a:ext cx="5366394" cy="5136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62DAD-AC92-EF01-2614-437BA7365F2E}"/>
              </a:ext>
            </a:extLst>
          </p:cNvPr>
          <p:cNvSpPr txBox="1"/>
          <p:nvPr/>
        </p:nvSpPr>
        <p:spPr>
          <a:xfrm>
            <a:off x="846420" y="3909523"/>
            <a:ext cx="301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Utilizamos pares Darlington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Compensa baja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𝑝𝑜𝑡𝑒𝑛𝑐𝑖𝑎</m:t>
                        </m:r>
                      </m:sub>
                    </m:sSub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𝐵𝑖𝑎𝑠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blipFill>
                <a:blip r:embed="rId3"/>
                <a:stretch>
                  <a:fillRect l="-1496" t="-4587" b="-1467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5850BA-353D-32C6-5FA5-5A18252CFDB6}"/>
              </a:ext>
            </a:extLst>
          </p:cNvPr>
          <p:cNvSpPr txBox="1"/>
          <p:nvPr/>
        </p:nvSpPr>
        <p:spPr>
          <a:xfrm>
            <a:off x="933906" y="5288292"/>
            <a:ext cx="338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Tenemos que agregar diodos…</a:t>
            </a:r>
          </a:p>
        </p:txBody>
      </p:sp>
    </p:spTree>
    <p:extLst>
      <p:ext uri="{BB962C8B-B14F-4D97-AF65-F5344CB8AC3E}">
        <p14:creationId xmlns:p14="http://schemas.microsoft.com/office/powerpoint/2010/main" val="230490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DD86-A6A7-4EBA-2B80-C004A748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320AE2-E02D-A747-53D3-6A4A878A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940" y="311682"/>
            <a:ext cx="469289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B64DD-1F47-0287-2F84-7A8819AE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4" y="3720720"/>
            <a:ext cx="4814378" cy="23891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6AAB23-6AC2-1A62-A784-7183A218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7168" y="973777"/>
            <a:ext cx="4543674" cy="513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7E7B-7AD7-98CD-7B35-FFF5F41605C6}"/>
              </a:ext>
            </a:extLst>
          </p:cNvPr>
          <p:cNvSpPr txBox="1"/>
          <p:nvPr/>
        </p:nvSpPr>
        <p:spPr>
          <a:xfrm>
            <a:off x="1111777" y="1420920"/>
            <a:ext cx="360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Usamos pares Sziklai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Agregamos resistencias RE1 y RE2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4248F-1F6B-3F3C-A453-B328BB7E60B5}"/>
              </a:ext>
            </a:extLst>
          </p:cNvPr>
          <p:cNvSpPr txBox="1"/>
          <p:nvPr/>
        </p:nvSpPr>
        <p:spPr>
          <a:xfrm>
            <a:off x="2225139" y="3190439"/>
            <a:ext cx="610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Evitar embalamiento térmico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9D8AF23-54D9-AA91-5649-9EF6E630E34E}"/>
              </a:ext>
            </a:extLst>
          </p:cNvPr>
          <p:cNvSpPr/>
          <p:nvPr/>
        </p:nvSpPr>
        <p:spPr>
          <a:xfrm>
            <a:off x="3509158" y="2167247"/>
            <a:ext cx="255320" cy="100924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343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530-1E72-D94D-7118-896C1FE3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5AE904-FFFB-9E90-CC06-825670AF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D0D44-786C-0551-6457-D7739CA8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3428" y="1429737"/>
            <a:ext cx="4343660" cy="4813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A9BB7C-058F-2BF4-B30F-95A372EB7B18}"/>
                  </a:ext>
                </a:extLst>
              </p:cNvPr>
              <p:cNvSpPr txBox="1"/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A9BB7C-058F-2BF4-B30F-95A372EB7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A6006-CFAE-8965-F7D2-17470D2D13FC}"/>
                  </a:ext>
                </a:extLst>
              </p:cNvPr>
              <p:cNvSpPr txBox="1"/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A6006-CFAE-8965-F7D2-17470D2D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ED5ED-8762-F34B-BC3F-51292B13BE86}"/>
                  </a:ext>
                </a:extLst>
              </p:cNvPr>
              <p:cNvSpPr txBox="1"/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ED5ED-8762-F34B-BC3F-51292B13B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03D83A-9D5E-C020-3AFC-5F77B68C0908}"/>
                  </a:ext>
                </a:extLst>
              </p:cNvPr>
              <p:cNvSpPr txBox="1"/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03D83A-9D5E-C020-3AFC-5F77B68C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B5EDA-B6A9-6D42-D963-48A0978A27E9}"/>
                  </a:ext>
                </a:extLst>
              </p:cNvPr>
              <p:cNvSpPr txBox="1"/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B5EDA-B6A9-6D42-D963-48A0978A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B77F-D394-704A-F309-21DFFFA3C059}"/>
                  </a:ext>
                </a:extLst>
              </p:cNvPr>
              <p:cNvSpPr txBox="1"/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B77F-D394-704A-F309-21DFFFA3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B870-2D63-7B54-613B-82A673AD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48BE3B7-C7EB-B78A-5755-925F8F15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A2064-DE96-15EC-F85A-6818340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3" y="1945948"/>
            <a:ext cx="8904413" cy="211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5CFC1A-8889-7781-A831-3A4BCD7B02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174163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6,54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-5,63%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1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5CFC1A-8889-7781-A831-3A4BCD7B02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174163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6,54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-5,63%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1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65DB4022-35AB-04A1-7F3E-D24BE4F18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93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65DB4022-35AB-04A1-7F3E-D24BE4F18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07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B9B9C7-E107-8F47-B209-EAFCFB95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Mezclador de canales (comercial)</a:t>
            </a:r>
          </a:p>
        </p:txBody>
      </p:sp>
      <p:pic>
        <p:nvPicPr>
          <p:cNvPr id="1026" name="Picture 2" descr="Behringer Xenyx 802S Mezclador de transmisión analógica de 8 canales">
            <a:extLst>
              <a:ext uri="{FF2B5EF4-FFF2-40B4-BE49-F238E27FC236}">
                <a16:creationId xmlns:a16="http://schemas.microsoft.com/office/drawing/2014/main" id="{3459C297-D456-FB9C-7B02-AD643A38E9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535" r="94767">
                        <a14:foregroundMark x1="9651" y1="30581" x2="38605" y2="79070"/>
                        <a14:foregroundMark x1="33721" y1="73140" x2="13837" y2="43256"/>
                        <a14:foregroundMark x1="91744" y1="58140" x2="91744" y2="58140"/>
                        <a14:foregroundMark x1="68721" y1="42907" x2="64070" y2="34767"/>
                        <a14:foregroundMark x1="64070" y1="34767" x2="65000" y2="38605"/>
                        <a14:foregroundMark x1="55930" y1="52907" x2="45930" y2="56512"/>
                        <a14:foregroundMark x1="45930" y1="56512" x2="36047" y2="64535"/>
                        <a14:foregroundMark x1="36047" y1="64535" x2="54884" y2="63953"/>
                        <a14:foregroundMark x1="54884" y1="63953" x2="65233" y2="54767"/>
                        <a14:foregroundMark x1="60814" y1="55930" x2="45233" y2="62209"/>
                        <a14:foregroundMark x1="57558" y1="13023" x2="63488" y2="16395"/>
                        <a14:foregroundMark x1="68605" y1="25233" x2="69535" y2="26628"/>
                        <a14:foregroundMark x1="70581" y1="29186" x2="70814" y2="29535"/>
                        <a14:foregroundMark x1="71279" y1="30116" x2="71047" y2="27791"/>
                        <a14:foregroundMark x1="71977" y1="29302" x2="73953" y2="32209"/>
                        <a14:foregroundMark x1="75000" y1="34070" x2="76977" y2="35233"/>
                        <a14:foregroundMark x1="78721" y1="37093" x2="79419" y2="37907"/>
                        <a14:foregroundMark x1="80581" y1="39651" x2="85116" y2="44302"/>
                        <a14:foregroundMark x1="85465" y1="45000" x2="86628" y2="46512"/>
                        <a14:foregroundMark x1="87442" y1="47326" x2="94767" y2="56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72" y="841435"/>
            <a:ext cx="6874680" cy="68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D9A3-4549-647A-98D8-3AC3FE54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2345B4-1EC2-B5FD-C708-1F333A76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E5AD8-8844-B309-E789-CC3923DB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02F1E96-201D-7055-7B02-847220F69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8" y="4010589"/>
            <a:ext cx="2440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Frecuencia máxima de corte en 4,82MHz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572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37F-5D68-E71D-1DFC-4C0CC444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19283F-E472-28DB-E606-67A05810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F5A00-BD5B-213B-73FE-896DF48C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8905" y="1423733"/>
            <a:ext cx="4970522" cy="3857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E11AA0-3B34-7D80-2047-4759F9A54410}"/>
                  </a:ext>
                </a:extLst>
              </p:cNvPr>
              <p:cNvSpPr txBox="1"/>
              <p:nvPr/>
            </p:nvSpPr>
            <p:spPr>
              <a:xfrm>
                <a:off x="1190561" y="4068773"/>
                <a:ext cx="1800108" cy="66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𝑣𝑜𝑙</m:t>
                        </m:r>
                      </m:sub>
                    </m:sSub>
                  </m:oMath>
                </a14:m>
                <a:r>
                  <a:rPr lang="es-AR" dirty="0"/>
                  <a:t> logarítmico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AR" dirty="0"/>
                  <a:t> lineal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E11AA0-3B34-7D80-2047-4759F9A5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61" y="4068773"/>
                <a:ext cx="1800108" cy="668581"/>
              </a:xfrm>
              <a:prstGeom prst="rect">
                <a:avLst/>
              </a:prstGeom>
              <a:blipFill>
                <a:blip r:embed="rId3"/>
                <a:stretch>
                  <a:fillRect t="-4545" r="-2027" b="-1090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D89B73-6138-CC3E-4087-CCE56FD59599}"/>
                  </a:ext>
                </a:extLst>
              </p:cNvPr>
              <p:cNvSpPr txBox="1"/>
              <p:nvPr/>
            </p:nvSpPr>
            <p:spPr>
              <a:xfrm>
                <a:off x="4805697" y="4890875"/>
                <a:ext cx="177035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D89B73-6138-CC3E-4087-CCE56FD5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97" y="4890875"/>
                <a:ext cx="1770356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B9299-90D2-19D3-B596-A8F99C08973B}"/>
                  </a:ext>
                </a:extLst>
              </p:cNvPr>
              <p:cNvSpPr txBox="1"/>
              <p:nvPr/>
            </p:nvSpPr>
            <p:spPr>
              <a:xfrm>
                <a:off x="4818905" y="2536975"/>
                <a:ext cx="1960665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=4∗434,16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B9299-90D2-19D3-B596-A8F99C089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05" y="2536975"/>
                <a:ext cx="1960665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6BE08C-1B21-1FF3-1F5A-8442BBE1D8B3}"/>
                  </a:ext>
                </a:extLst>
              </p:cNvPr>
              <p:cNvSpPr txBox="1"/>
              <p:nvPr/>
            </p:nvSpPr>
            <p:spPr>
              <a:xfrm>
                <a:off x="4968625" y="2555955"/>
                <a:ext cx="16074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=1,228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6BE08C-1B21-1FF3-1F5A-8442BBE1D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25" y="2555955"/>
                <a:ext cx="16074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D42E0-9D6A-9912-C9C7-100062C9FC9A}"/>
                  </a:ext>
                </a:extLst>
              </p:cNvPr>
              <p:cNvSpPr txBox="1"/>
              <p:nvPr/>
            </p:nvSpPr>
            <p:spPr>
              <a:xfrm>
                <a:off x="5088626" y="2555955"/>
                <a:ext cx="136742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=1,736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D42E0-9D6A-9912-C9C7-100062C9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26" y="2555955"/>
                <a:ext cx="1367426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C9745-9831-80B7-576B-4441AF987721}"/>
                  </a:ext>
                </a:extLst>
              </p:cNvPr>
              <p:cNvSpPr txBox="1"/>
              <p:nvPr/>
            </p:nvSpPr>
            <p:spPr>
              <a:xfrm>
                <a:off x="8380802" y="3259723"/>
                <a:ext cx="1403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C9745-9831-80B7-576B-4441AF98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2" y="3259723"/>
                <a:ext cx="140320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7DFEC-D0E3-BB16-B96D-7B485BE967F9}"/>
                  </a:ext>
                </a:extLst>
              </p:cNvPr>
              <p:cNvSpPr txBox="1"/>
              <p:nvPr/>
            </p:nvSpPr>
            <p:spPr>
              <a:xfrm>
                <a:off x="8375382" y="3271545"/>
                <a:ext cx="127701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=6,93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7DFEC-D0E3-BB16-B96D-7B485BE96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82" y="3271545"/>
                <a:ext cx="1277016" cy="357534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CA41F-B44E-0E6B-93CC-61295017DF2C}"/>
                  </a:ext>
                </a:extLst>
              </p:cNvPr>
              <p:cNvSpPr txBox="1"/>
              <p:nvPr/>
            </p:nvSpPr>
            <p:spPr>
              <a:xfrm>
                <a:off x="5088626" y="1113644"/>
                <a:ext cx="221849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≤|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|≤12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CA41F-B44E-0E6B-93CC-61295017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26" y="1113644"/>
                <a:ext cx="2218492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9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50444-40BF-027E-CCDC-302ED3E7D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867D55-8592-86EC-5DD6-22DEB1F7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968C-D3FF-8FE7-4EEB-38BF7664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F5B6DF-887D-ADD8-EC11-D53B37F0A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3638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7,05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714,71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30,24%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0,316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0,41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29,75%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F5B6DF-887D-ADD8-EC11-D53B37F0A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3638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7,05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714,71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30,24%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0,316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0,41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29,75%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C7D29B11-13C4-2D3F-C199-D8E952497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C7D29B11-13C4-2D3F-C199-D8E95249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283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00981-D179-E253-F210-F74A5CDE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36881C3-A7E3-FD54-21C5-0ABDBB6E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4F5C-62E8-C1E0-7E30-CF5C78AC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E295020A-6A2D-5BFA-F573-9FDE6790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𝑉𝑎𝑟𝑖𝑎𝑐𝑖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𝑎𝑚𝑏𝑜𝑠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𝑝𝑜𝑡𝑒𝑛𝑐𝑖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𝑚𝑒𝑡𝑟𝑜𝑠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E295020A-6A2D-5BFA-F573-9FDE6790F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3"/>
                <a:stretch>
                  <a:fillRect t="-1163" b="-58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4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13BC-8A3A-53E1-3AE6-7E0E68202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BC93DCB-8702-1B8A-3BA0-B2E93D03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7269-5F09-78C7-7A27-097909EC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4544F8C-867C-84B5-70C6-23E1DB2CE4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85282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23,51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17,55%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4544F8C-867C-84B5-70C6-23E1DB2CE4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85282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23,51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17,55%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51E68204-F260-A926-CEE6-B9CEE8EF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51E68204-F260-A926-CEE6-B9CEE8EF5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81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A622-7989-65ED-8CB6-0C185C78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35A76EF-D623-3F24-2E52-5AA88EA5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23488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 + Clase 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320F-1F6C-FE89-8C69-74586DF9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A3FA55-9B15-20FB-69F2-B9136F7B8C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16196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7,14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3,03%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721,27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893,51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2,70%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0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3,19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6,33%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A3FA55-9B15-20FB-69F2-B9136F7B8C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16196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7,14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3,03%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721,27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893,51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2,70%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3,19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6,33%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BBF99694-427C-CC74-F716-4A5DE9529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BBF99694-427C-CC74-F716-4A5DE9529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65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7A65-12A1-59E3-81F6-10DF3AF8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B707C38-D197-CBCA-AB44-53BFA185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6036464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Potencia sobre los transistores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D4647-DD3E-071D-81CC-5FF7FD87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FDA3D03-BCD8-A289-5BB1-EFB05185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8937" y="4056752"/>
                <a:ext cx="4660050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=18,86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=832,52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0" lang="es-AR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FDA3D03-BCD8-A289-5BB1-EFB051857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8937" y="4056752"/>
                <a:ext cx="4660050" cy="584775"/>
              </a:xfrm>
              <a:prstGeom prst="rect">
                <a:avLst/>
              </a:prstGeom>
              <a:blipFill>
                <a:blip r:embed="rId3"/>
                <a:stretch>
                  <a:fillRect t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31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5E76-7F2B-4A56-559C-31F8F5A9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BD413E-D8E6-70F8-0D60-8A120B44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 (“Fader”)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BF270-23FB-19E0-E0C5-18572792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7480" y="1075653"/>
            <a:ext cx="4530628" cy="4346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B5291A-87FE-F467-028D-BB4700DE4ED0}"/>
                  </a:ext>
                </a:extLst>
              </p:cNvPr>
              <p:cNvSpPr txBox="1"/>
              <p:nvPr/>
            </p:nvSpPr>
            <p:spPr>
              <a:xfrm>
                <a:off x="3952172" y="1379662"/>
                <a:ext cx="231024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B5291A-87FE-F467-028D-BB4700DE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72" y="1379662"/>
                <a:ext cx="2310248" cy="35753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C93DE-59CA-486E-32C5-CF63B46A7078}"/>
                  </a:ext>
                </a:extLst>
              </p:cNvPr>
              <p:cNvSpPr txBox="1"/>
              <p:nvPr/>
            </p:nvSpPr>
            <p:spPr>
              <a:xfrm>
                <a:off x="8354334" y="2073419"/>
                <a:ext cx="229864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C93DE-59CA-486E-32C5-CF63B46A7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34" y="2073419"/>
                <a:ext cx="2298643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87E6-4554-F90D-28DE-C79833CDF48D}"/>
                  </a:ext>
                </a:extLst>
              </p:cNvPr>
              <p:cNvSpPr txBox="1"/>
              <p:nvPr/>
            </p:nvSpPr>
            <p:spPr>
              <a:xfrm>
                <a:off x="8241519" y="2073419"/>
                <a:ext cx="261283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=477,58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87E6-4554-F90D-28DE-C79833CDF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19" y="2073419"/>
                <a:ext cx="2612831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ual Expression Slider / Fader">
            <a:extLst>
              <a:ext uri="{FF2B5EF4-FFF2-40B4-BE49-F238E27FC236}">
                <a16:creationId xmlns:a16="http://schemas.microsoft.com/office/drawing/2014/main" id="{91ACD007-FA6C-9F1F-43E7-0E0F5F1D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5938" l="10000" r="90000">
                        <a14:foregroundMark x1="24688" y1="7187" x2="41563" y2="10000"/>
                        <a14:foregroundMark x1="41563" y1="10000" x2="65625" y2="10000"/>
                        <a14:foregroundMark x1="65625" y1="10000" x2="48438" y2="2500"/>
                        <a14:foregroundMark x1="48438" y1="2500" x2="25938" y2="5625"/>
                        <a14:foregroundMark x1="41875" y1="24375" x2="52188" y2="12500"/>
                        <a14:foregroundMark x1="46875" y1="20313" x2="53750" y2="18125"/>
                        <a14:foregroundMark x1="45313" y1="23438" x2="43750" y2="25313"/>
                        <a14:foregroundMark x1="45313" y1="22813" x2="51563" y2="20938"/>
                        <a14:foregroundMark x1="51875" y1="23438" x2="54375" y2="24063"/>
                        <a14:foregroundMark x1="55625" y1="44688" x2="64688" y2="50625"/>
                        <a14:foregroundMark x1="52812" y1="45313" x2="56875" y2="54375"/>
                        <a14:foregroundMark x1="37813" y1="69063" x2="33750" y2="78125"/>
                        <a14:foregroundMark x1="34375" y1="69375" x2="43125" y2="78438"/>
                        <a14:foregroundMark x1="25938" y1="90313" x2="42500" y2="95313"/>
                        <a14:foregroundMark x1="42500" y1="95313" x2="66875" y2="94375"/>
                        <a14:foregroundMark x1="66875" y1="94375" x2="69063" y2="94375"/>
                        <a14:foregroundMark x1="43750" y1="92500" x2="49375" y2="54063"/>
                        <a14:foregroundMark x1="47500" y1="90938" x2="52500" y2="87813"/>
                        <a14:foregroundMark x1="41563" y1="95938" x2="53750" y2="9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82" y="3248662"/>
            <a:ext cx="2821379" cy="282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74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DBA9-37C0-25D7-3921-374091BB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6B0F36C-454B-0EAF-B460-1272F368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60AE0-FED7-4C76-F8EE-C93DAE21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6952" y="1921412"/>
            <a:ext cx="9004020" cy="2135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358E00E-209C-2739-56A5-1200F666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3905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477,58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474,26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 (ideal)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4,73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1,098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358E00E-209C-2739-56A5-1200F666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3905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477,58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474,26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 (ideal)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4,73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1,098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DF7E54-A451-7385-17B9-525EA3EE2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DF7E54-A451-7385-17B9-525EA3EE2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44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7C99-71B6-B1FE-06F3-471232EA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AA8F91B-3C29-AFD0-54F4-C77BF628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455EC-6CA7-672E-B426-E9111AE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A9DEEDD-1BF2-1302-34F2-F23834F7F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8" y="4010588"/>
            <a:ext cx="2440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Frecuencia máxima de corte 9,07MHz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416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1F9E5-3B47-F3A6-0F0A-E3A3165A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6E10A8A-9537-096F-5FBD-5040489B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Consideraciones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17993-3ADC-012F-FCCD-157EA5D20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9673" y="3831682"/>
                <a:ext cx="9252654" cy="224149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s-AR" sz="2000" kern="100" dirty="0"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Recordamos:</a:t>
                </a:r>
                <a:endParaRPr lang="es-AR" sz="20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pPr lvl="1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s-AR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𝑑𝐵𝑉</m:t>
                    </m:r>
                    <m:r>
                      <a:rPr lang="es-AR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𝐷𝑒𝑐𝑖𝑏𝑒𝑙𝑖𝑜𝑠𝑉𝑜𝑙𝑡𝑠</m:t>
                        </m:r>
                      </m:e>
                    </m:d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ar-AE" sz="1600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AR" sz="1600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1600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func>
                  </m:oMath>
                </a14:m>
                <a:endParaRPr lang="ar-AE" sz="16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pPr lvl="1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𝑑𝐵𝑢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𝐷𝑒𝑐𝑖𝑏𝑒𝑙𝑖𝑜𝑠𝑈𝑛𝑖𝑑𝑎𝑑𝑑𝑒𝑈𝑛𝑖𝑑𝑎𝑑</m:t>
                        </m:r>
                      </m:e>
                    </m:d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ar-AE" sz="1600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775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ar-AE" sz="14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r>
                  <a:rPr lang="es-AR" sz="2000" dirty="0"/>
                  <a:t>Ancho de banda: 20Hz ~ 20kHz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17993-3ADC-012F-FCCD-157EA5D20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9673" y="3831682"/>
                <a:ext cx="9252654" cy="2241490"/>
              </a:xfrm>
              <a:blipFill>
                <a:blip r:embed="rId2"/>
                <a:stretch>
                  <a:fillRect l="-922" t="-32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ABAAC22-6F3D-13A9-6D81-71BC443F37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179916"/>
                  </p:ext>
                </p:extLst>
              </p:nvPr>
            </p:nvGraphicFramePr>
            <p:xfrm>
              <a:off x="2030412" y="184687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5677573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4877166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2966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𝒅𝑩𝒖</m:t>
                                </m:r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𝑹𝑴𝑺</m:t>
                                </m:r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3134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línea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1,228V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66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micrófonos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-60 ~ -20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775µV ~77,5mV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96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instrumentos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-30 ~ 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24,5mV ~ 245mV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250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AUX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-3,3 ~ 1,15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530mV ~ 885mV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9893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ABAAC22-6F3D-13A9-6D81-71BC443F37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179916"/>
                  </p:ext>
                </p:extLst>
              </p:nvPr>
            </p:nvGraphicFramePr>
            <p:xfrm>
              <a:off x="2030412" y="184687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5677573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4877166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2966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00450" t="-1639" r="-101126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899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134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línea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1,228V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66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micrófonos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-60 ~ -20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775µV ~77,5mV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96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instrumentos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-30 ~ 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24,5mV ~ 245mV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250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AUX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-3,3 ~ 1,15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530mV ~ 885mV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98932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524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378B-8646-C581-2D3D-A89F3F68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C772D7-6D00-AA47-966B-53E282CD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92DF3-D806-9E56-F479-A953DC4C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2927" y="744410"/>
            <a:ext cx="6256072" cy="4951852"/>
          </a:xfrm>
          <a:prstGeom prst="rect">
            <a:avLst/>
          </a:prstGeom>
        </p:spPr>
      </p:pic>
      <p:pic>
        <p:nvPicPr>
          <p:cNvPr id="2" name="Picture 1" descr="A diagram of a band active tone control&#10;&#10;Description automatically generated">
            <a:extLst>
              <a:ext uri="{FF2B5EF4-FFF2-40B4-BE49-F238E27FC236}">
                <a16:creationId xmlns:a16="http://schemas.microsoft.com/office/drawing/2014/main" id="{DBFF449A-EEE9-8D12-2D33-D230DDF5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20" y="3737759"/>
            <a:ext cx="6397719" cy="2979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FD10C-BAA0-ACFF-A029-A1ABBE04B2DA}"/>
                  </a:ext>
                </a:extLst>
              </p:cNvPr>
              <p:cNvSpPr txBox="1"/>
              <p:nvPr/>
            </p:nvSpPr>
            <p:spPr>
              <a:xfrm>
                <a:off x="10229093" y="3301485"/>
                <a:ext cx="1059906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FD10C-BAA0-ACFF-A029-A1ABBE04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093" y="3301485"/>
                <a:ext cx="105990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1A046-9FA9-C3A9-0B34-0EB0CF635E59}"/>
                  </a:ext>
                </a:extLst>
              </p:cNvPr>
              <p:cNvSpPr txBox="1"/>
              <p:nvPr/>
            </p:nvSpPr>
            <p:spPr>
              <a:xfrm>
                <a:off x="3592355" y="2252186"/>
                <a:ext cx="231024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1A046-9FA9-C3A9-0B34-0EB0CF63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55" y="2252186"/>
                <a:ext cx="2310248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69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DB82-181E-A0F1-6D81-7E3BB5B8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4FED24-48FF-6406-2C51-9CFFB8D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73670-5F53-18F6-292B-F491D9ED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6" y="1852462"/>
            <a:ext cx="12143387" cy="287985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0B48B59-7577-C6CC-DD1F-80309AE2E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327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8988-86D1-3771-A1AD-0CD0D2715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5DA35B-139D-AF4A-0E8C-B391B0E0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Bajos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0FC6D-9E46-90C2-88FA-D17F8175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6" y="1852462"/>
            <a:ext cx="12143387" cy="287985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3CE1791-DCD5-CEE8-E653-73AF3327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900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D229-7D49-1C4F-1543-9DAA0848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0F2B46-E1A2-64B3-FBB4-4C4187C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Medios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BC55F-E06A-9C44-5A6A-FE83ECC2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8" y="1852462"/>
            <a:ext cx="12143383" cy="287985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05E43D4-6E94-DAB0-658F-BE9AB3276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6659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51A8-70B9-92C0-2054-5C3616BE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868FC1-0015-0BD8-4451-10D47FD7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Altos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F258D-E858-97E5-0A45-62CE195B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8" y="1852462"/>
            <a:ext cx="12143383" cy="287985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53790AF-2AE4-DF93-5056-A7EC05A0D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974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ED3F-EB43-C940-D0E2-E375A3CC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463DE68-E932-776C-F064-DC61F1E7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A4F72-1362-02B0-843B-C8753F64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BB8EBD-28C2-CDE0-9B13-26D08085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196" y="2567407"/>
            <a:ext cx="4529455" cy="411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1EA0F-5F11-1D8C-DE19-CFE44D3F3FB7}"/>
                  </a:ext>
                </a:extLst>
              </p:cNvPr>
              <p:cNvSpPr txBox="1"/>
              <p:nvPr/>
            </p:nvSpPr>
            <p:spPr>
              <a:xfrm>
                <a:off x="2325336" y="1144816"/>
                <a:ext cx="1676998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1EA0F-5F11-1D8C-DE19-CFE44D3F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36" y="1144816"/>
                <a:ext cx="167699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D3062E-DF38-571D-7F74-721F2D558B23}"/>
                  </a:ext>
                </a:extLst>
              </p:cNvPr>
              <p:cNvSpPr txBox="1"/>
              <p:nvPr/>
            </p:nvSpPr>
            <p:spPr>
              <a:xfrm>
                <a:off x="2388760" y="1787884"/>
                <a:ext cx="1699055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𝑎𝑢𝑥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=−3,3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D3062E-DF38-571D-7F74-721F2D558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60" y="1787884"/>
                <a:ext cx="169905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824B1-27F9-6AE3-7072-81BA216E73ED}"/>
                  </a:ext>
                </a:extLst>
              </p:cNvPr>
              <p:cNvSpPr txBox="1"/>
              <p:nvPr/>
            </p:nvSpPr>
            <p:spPr>
              <a:xfrm>
                <a:off x="9857947" y="1736948"/>
                <a:ext cx="185396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824B1-27F9-6AE3-7072-81BA216E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947" y="1736948"/>
                <a:ext cx="1853969" cy="35753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97A80-D0D4-C850-38ED-BC2B4681DDA1}"/>
                  </a:ext>
                </a:extLst>
              </p:cNvPr>
              <p:cNvSpPr txBox="1"/>
              <p:nvPr/>
            </p:nvSpPr>
            <p:spPr>
              <a:xfrm>
                <a:off x="6610880" y="465215"/>
                <a:ext cx="175689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𝑚𝑖𝑐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97A80-D0D4-C850-38ED-BC2B4681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80" y="465215"/>
                <a:ext cx="1756891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45BBE-7F6C-9FA4-EB7B-7492FD8BE048}"/>
                  </a:ext>
                </a:extLst>
              </p:cNvPr>
              <p:cNvSpPr txBox="1"/>
              <p:nvPr/>
            </p:nvSpPr>
            <p:spPr>
              <a:xfrm>
                <a:off x="2337798" y="1768904"/>
                <a:ext cx="160191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𝑎𝑢𝑥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45BBE-7F6C-9FA4-EB7B-7492FD8BE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8" y="1768904"/>
                <a:ext cx="1601913" cy="357534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943D2A-EBF6-006D-C048-8D13C30BB3C8}"/>
                  </a:ext>
                </a:extLst>
              </p:cNvPr>
              <p:cNvSpPr txBox="1"/>
              <p:nvPr/>
            </p:nvSpPr>
            <p:spPr>
              <a:xfrm>
                <a:off x="2225309" y="1135326"/>
                <a:ext cx="177702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943D2A-EBF6-006D-C048-8D13C30BB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09" y="1135326"/>
                <a:ext cx="1777025" cy="357534"/>
              </a:xfrm>
              <a:prstGeom prst="rect">
                <a:avLst/>
              </a:prstGeom>
              <a:blipFill>
                <a:blip r:embed="rId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5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 animBg="1"/>
      <p:bldP spid="1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B643A-AEE1-B39F-D08A-A48C09A0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8526341-5C9C-7A08-F967-B50CE11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AE068-419F-F1E2-8CD1-7DA86EA8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8BD949-156B-FD1A-9CD7-3614EE8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196" y="2567407"/>
            <a:ext cx="4529455" cy="411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504EC-70A1-EB7D-28CD-38E21D260950}"/>
                  </a:ext>
                </a:extLst>
              </p:cNvPr>
              <p:cNvSpPr txBox="1"/>
              <p:nvPr/>
            </p:nvSpPr>
            <p:spPr>
              <a:xfrm>
                <a:off x="8338206" y="4747343"/>
                <a:ext cx="185396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504EC-70A1-EB7D-28CD-38E21D260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06" y="4747343"/>
                <a:ext cx="1853969" cy="357534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FBADDD-E690-2E82-2CBC-452F6B0C3875}"/>
                  </a:ext>
                </a:extLst>
              </p:cNvPr>
              <p:cNvSpPr txBox="1"/>
              <p:nvPr/>
            </p:nvSpPr>
            <p:spPr>
              <a:xfrm>
                <a:off x="3337672" y="4268164"/>
                <a:ext cx="177702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FBADDD-E690-2E82-2CBC-452F6B0C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72" y="4268164"/>
                <a:ext cx="1777025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385B1-C9CB-2CF5-A327-CC5C97521DD9}"/>
                  </a:ext>
                </a:extLst>
              </p:cNvPr>
              <p:cNvSpPr txBox="1"/>
              <p:nvPr/>
            </p:nvSpPr>
            <p:spPr>
              <a:xfrm>
                <a:off x="3778614" y="3429000"/>
                <a:ext cx="204216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≤22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385B1-C9CB-2CF5-A327-CC5C97521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14" y="3429000"/>
                <a:ext cx="204216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DA1D-6E8C-368B-8EF2-D3B182440F11}"/>
                  </a:ext>
                </a:extLst>
              </p:cNvPr>
              <p:cNvSpPr txBox="1"/>
              <p:nvPr/>
            </p:nvSpPr>
            <p:spPr>
              <a:xfrm>
                <a:off x="3360871" y="4268164"/>
                <a:ext cx="163769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DA1D-6E8C-368B-8EF2-D3B18244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71" y="4268164"/>
                <a:ext cx="1637691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1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6F66-70FF-0D45-F9FE-E86B7570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55C04-2CE2-38C7-F148-7EDC365B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2517"/>
            <a:ext cx="9007906" cy="2133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3FDAA2E-5E22-A409-A8C9-91DE6438E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861467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449,95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3,47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115,24%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12,53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130%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3FDAA2E-5E22-A409-A8C9-91DE6438E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861467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449,95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3,47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115,24%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12,53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130%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876F2F2-1B82-E5A3-75C2-09EB1CBAB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876F2F2-1B82-E5A3-75C2-09EB1CBA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0">
            <a:extLst>
              <a:ext uri="{FF2B5EF4-FFF2-40B4-BE49-F238E27FC236}">
                <a16:creationId xmlns:a16="http://schemas.microsoft.com/office/drawing/2014/main" id="{F6B1F8D7-8F0C-1B08-E516-10055EA3A30C}"/>
              </a:ext>
            </a:extLst>
          </p:cNvPr>
          <p:cNvSpPr txBox="1">
            <a:spLocks/>
          </p:cNvSpPr>
          <p:nvPr/>
        </p:nvSpPr>
        <p:spPr>
          <a:xfrm>
            <a:off x="3119411" y="467242"/>
            <a:ext cx="32457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324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D5D1C-1C72-816D-4DC7-2C223769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8315FE-20ED-6F93-A1C0-830AFE9C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179B2-FFF5-6595-0B1E-7CA34B6F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AFAB58-4FA6-0368-5E7C-74BC92436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786857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20,42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1,45%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AFAB58-4FA6-0368-5E7C-74BC92436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786857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20,42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1,45%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848241CE-52AD-2034-5246-7AE0B3153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848241CE-52AD-2034-5246-7AE0B3153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94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133F-E97E-6E18-753A-2FC652C1E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17B5F2-F298-CF2F-4B85-219CFFD5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977511" cy="1478570"/>
          </a:xfrm>
        </p:spPr>
        <p:txBody>
          <a:bodyPr>
            <a:normAutofit fontScale="90000"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para micrófono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6283-B5D5-E08F-1D0C-87AED87B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3931" y="1273153"/>
            <a:ext cx="5940988" cy="3936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12DA1-A845-8D39-6366-800798659335}"/>
                  </a:ext>
                </a:extLst>
              </p:cNvPr>
              <p:cNvSpPr txBox="1"/>
              <p:nvPr/>
            </p:nvSpPr>
            <p:spPr>
              <a:xfrm>
                <a:off x="3383297" y="2393039"/>
                <a:ext cx="2086469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12DA1-A845-8D39-6366-80079865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97" y="2393039"/>
                <a:ext cx="208646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192C-62D5-81AC-9421-AFA100DD4980}"/>
                  </a:ext>
                </a:extLst>
              </p:cNvPr>
              <p:cNvSpPr txBox="1"/>
              <p:nvPr/>
            </p:nvSpPr>
            <p:spPr>
              <a:xfrm>
                <a:off x="9492683" y="2883940"/>
                <a:ext cx="17401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192C-62D5-81AC-9421-AFA100DD4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683" y="2883940"/>
                <a:ext cx="1740156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B9BB6-33C6-C7A2-FC02-C3EFA26EE9A4}"/>
                  </a:ext>
                </a:extLst>
              </p:cNvPr>
              <p:cNvSpPr txBox="1"/>
              <p:nvPr/>
            </p:nvSpPr>
            <p:spPr>
              <a:xfrm>
                <a:off x="3383297" y="4465532"/>
                <a:ext cx="2098908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B9BB6-33C6-C7A2-FC02-C3EFA26EE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97" y="4465532"/>
                <a:ext cx="209890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4958F-532B-5ED0-5B36-8DDDA7C17721}"/>
                  </a:ext>
                </a:extLst>
              </p:cNvPr>
              <p:cNvSpPr txBox="1"/>
              <p:nvPr/>
            </p:nvSpPr>
            <p:spPr>
              <a:xfrm>
                <a:off x="3400526" y="2374059"/>
                <a:ext cx="172130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4958F-532B-5ED0-5B36-8DDDA7C1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526" y="2374059"/>
                <a:ext cx="1721305" cy="357534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4DC2C-5231-9D5F-820E-BE7FB1D9C124}"/>
                  </a:ext>
                </a:extLst>
              </p:cNvPr>
              <p:cNvSpPr txBox="1"/>
              <p:nvPr/>
            </p:nvSpPr>
            <p:spPr>
              <a:xfrm>
                <a:off x="3354960" y="4446552"/>
                <a:ext cx="18751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4DC2C-5231-9D5F-820E-BE7FB1D9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60" y="4446552"/>
                <a:ext cx="1875193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871E1-E7BE-AF26-3AC7-A5B9B074518E}"/>
                  </a:ext>
                </a:extLst>
              </p:cNvPr>
              <p:cNvSpPr txBox="1"/>
              <p:nvPr/>
            </p:nvSpPr>
            <p:spPr>
              <a:xfrm>
                <a:off x="5469766" y="1701295"/>
                <a:ext cx="1133965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871E1-E7BE-AF26-3AC7-A5B9B074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66" y="1701295"/>
                <a:ext cx="113396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1993-5D1C-57BB-E974-46E2CA47CAE6}"/>
                  </a:ext>
                </a:extLst>
              </p:cNvPr>
              <p:cNvSpPr txBox="1"/>
              <p:nvPr/>
            </p:nvSpPr>
            <p:spPr>
              <a:xfrm>
                <a:off x="3406464" y="3470564"/>
                <a:ext cx="1168717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≈150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1993-5D1C-57BB-E974-46E2CA47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464" y="3470564"/>
                <a:ext cx="116871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8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88E6-E73E-671E-C83C-9CDABC0A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B1FCF31-ACB5-A4CE-D9B9-72B08983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C2AB5B2-3B57-77BF-D512-FCBF54712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47" y="1968805"/>
            <a:ext cx="10632135" cy="2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9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56CE-A7E7-8946-291C-EE0558F7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B7893-1FD1-48A8-B513-DE25DD67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672" y="1922517"/>
            <a:ext cx="8998579" cy="2133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A0AD11-1718-45F9-555C-D1FD8336A2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3827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34,65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34,73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31,6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31,69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A0AD11-1718-45F9-555C-D1FD8336A2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3827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34,65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34,73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31,6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31,69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612EA03-AC83-6E33-BFD7-0656F07EC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612EA03-AC83-6E33-BFD7-0656F07EC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0">
            <a:extLst>
              <a:ext uri="{FF2B5EF4-FFF2-40B4-BE49-F238E27FC236}">
                <a16:creationId xmlns:a16="http://schemas.microsoft.com/office/drawing/2014/main" id="{A165AF79-6FD4-390B-FF1D-0D0ACF127C6A}"/>
              </a:ext>
            </a:extLst>
          </p:cNvPr>
          <p:cNvSpPr txBox="1">
            <a:spLocks/>
          </p:cNvSpPr>
          <p:nvPr/>
        </p:nvSpPr>
        <p:spPr>
          <a:xfrm>
            <a:off x="3119411" y="467242"/>
            <a:ext cx="32457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Entrada Micrófono</a:t>
            </a:r>
          </a:p>
        </p:txBody>
      </p:sp>
    </p:spTree>
    <p:extLst>
      <p:ext uri="{BB962C8B-B14F-4D97-AF65-F5344CB8AC3E}">
        <p14:creationId xmlns:p14="http://schemas.microsoft.com/office/powerpoint/2010/main" val="1364815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DB1C-1DEE-17DD-5DD9-3B788351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1A6E28-1DF1-B95B-FB19-F67A5C00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02020-067E-C5E4-2305-D258D91C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C7B5113-6161-B64B-FD84-619AB510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17985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19,40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C7B5113-6161-B64B-FD84-619AB510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17985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19,40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AD65956D-72A5-9496-E2F6-5688119BB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AD65956D-72A5-9496-E2F6-5688119BB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430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0192B-3209-9B66-760F-98A9A72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228540-F855-9B30-CA77-F511FC11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50F29-0E53-388A-F0E3-E892C5F2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79033" y="1079292"/>
            <a:ext cx="3312967" cy="4471424"/>
          </a:xfrm>
          <a:prstGeom prst="rect">
            <a:avLst/>
          </a:prstGeom>
        </p:spPr>
      </p:pic>
      <p:pic>
        <p:nvPicPr>
          <p:cNvPr id="1026" name="Picture 2" descr="Esquema del detector de pico.">
            <a:extLst>
              <a:ext uri="{FF2B5EF4-FFF2-40B4-BE49-F238E27FC236}">
                <a16:creationId xmlns:a16="http://schemas.microsoft.com/office/drawing/2014/main" id="{526B3066-DBD3-69B3-B17F-85E20632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87" y="1287382"/>
            <a:ext cx="5424826" cy="40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141F-203A-5F4B-83DC-20446352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E1427-A42C-F761-C460-51D52DF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03F08-02C4-92C0-8031-D40B329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06222" y="906106"/>
            <a:ext cx="4711748" cy="4721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41CD0B-F0C5-DCDD-E27C-8A74A3AA353C}"/>
                  </a:ext>
                </a:extLst>
              </p:cNvPr>
              <p:cNvSpPr txBox="1"/>
              <p:nvPr/>
            </p:nvSpPr>
            <p:spPr>
              <a:xfrm>
                <a:off x="3120438" y="2187184"/>
                <a:ext cx="166346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41CD0B-F0C5-DCDD-E27C-8A74A3AA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38" y="2187184"/>
                <a:ext cx="1663468" cy="357534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24D10-4299-22B7-BA67-3178F79D9CDD}"/>
                  </a:ext>
                </a:extLst>
              </p:cNvPr>
              <p:cNvSpPr txBox="1"/>
              <p:nvPr/>
            </p:nvSpPr>
            <p:spPr>
              <a:xfrm>
                <a:off x="3120438" y="4134516"/>
                <a:ext cx="1852367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24D10-4299-22B7-BA67-3178F79D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38" y="4134516"/>
                <a:ext cx="1852367" cy="358303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474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31951-FE1A-9545-9775-C6A037E4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ED07BD-4722-416B-B4DD-ACC6E861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 (vúmetro)</a:t>
            </a:r>
          </a:p>
        </p:txBody>
      </p:sp>
      <p:pic>
        <p:nvPicPr>
          <p:cNvPr id="1026" name="Picture 2" descr="2-Kanal-VU-Meter mit 38 LEDs">
            <a:extLst>
              <a:ext uri="{FF2B5EF4-FFF2-40B4-BE49-F238E27FC236}">
                <a16:creationId xmlns:a16="http://schemas.microsoft.com/office/drawing/2014/main" id="{18B34238-AC29-0AF7-05E5-8B188D14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6" y="1368724"/>
            <a:ext cx="3998002" cy="39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61AB9-7959-A4BC-1AD5-A7C48D88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572" y="1368724"/>
            <a:ext cx="4353584" cy="39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6E72-1E36-72CC-E346-F132B2ED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74CBD7D-A949-9B7E-DBC4-1DB70666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 (vúmetro)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E2BE0-6BEB-6356-BCDF-EC87448A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6227" y="396325"/>
            <a:ext cx="3589030" cy="58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0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E0D9C-BD63-F4D1-CD36-58C0B6DF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C1285A-7968-0F9F-3703-7C9CE493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Versión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6408B-A679-63C2-BAB9-69421AC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37089" y="1700064"/>
            <a:ext cx="8396338" cy="42724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AA855B-B993-AB51-8E92-4A2686DD4361}"/>
                  </a:ext>
                </a:extLst>
              </p:cNvPr>
              <p:cNvSpPr txBox="1"/>
              <p:nvPr/>
            </p:nvSpPr>
            <p:spPr>
              <a:xfrm>
                <a:off x="2153952" y="1892030"/>
                <a:ext cx="10292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≈10%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AA855B-B993-AB51-8E92-4A2686DD4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52" y="1892030"/>
                <a:ext cx="1029256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8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C62C3-5697-E7D4-4239-469F666F8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5213E78-F655-F67B-800B-061955D1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Versión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9120F-0F5A-EE5C-792C-D8B12B3C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37089" y="1714200"/>
            <a:ext cx="8396338" cy="42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6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A50CD-A40A-5873-E4C0-572DC4714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8C31F64-3A06-3F7C-A9AA-BF97BA8D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Versión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4324F-2C8A-8ABF-0D22-130F5141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059" y="1838959"/>
            <a:ext cx="11084398" cy="39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5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108F2-A8D0-0CE4-CB03-63A5831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83D0A6F-97B0-4B10-B7A4-7B212FF8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E7C4-26A0-3AD5-B4C2-5C5987D2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2434C4B-C3E1-8796-8191-A9F03C302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1871" y="4443353"/>
                <a:ext cx="275791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AR" altLang="zh-CN" sz="1600" i="1" dirty="0"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AJUSTE BIAS</a:t>
                </a:r>
                <a:endParaRPr kumimoji="0" lang="es-AR" altLang="zh-CN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Preset al 47%</a:t>
                </a:r>
                <a:r>
                  <a:rPr kumimoji="0" lang="en-US" altLang="zh-CN" sz="1600" b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zh-CN" sz="16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470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0" lang="es-AR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7EF2A96-D60C-E1FB-C9A7-1DCA554C6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1871" y="4443353"/>
                <a:ext cx="2757913" cy="830997"/>
              </a:xfrm>
              <a:prstGeom prst="rect">
                <a:avLst/>
              </a:prstGeom>
              <a:blipFill>
                <a:blip r:embed="rId3"/>
                <a:stretch>
                  <a:fillRect t="-1471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6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DB7F-69DC-3EAB-857D-7639640D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9827B-13EF-9E98-1D64-832999F3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00F41-9041-5EB9-76B5-D111FD97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7106" y="1355816"/>
            <a:ext cx="10594612" cy="54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F70B0-7DE7-1868-BF68-982B31CE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459A10A-0CB1-C739-6CE9-2A36C7D9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5ED8B-DFB4-8439-D12D-7788D9A0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8A3FF0B-0185-65CC-5D43-249D7E2B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661622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1,989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-0,05%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248,71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-0,52%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1,145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247,34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-1,06%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6923378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8A3FF0B-0185-65CC-5D43-249D7E2B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661622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1,989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-0,05%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248,71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-0,52%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1,145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247,34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-1,06%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692337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FA63E29-8402-8117-C56E-1EE3DAB6F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74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FA63E29-8402-8117-C56E-1EE3DAB6F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271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A6A6-5344-9A35-6152-11A48DF7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D6C7441-736C-4C34-2D5A-3D8CA17A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41F07-EB77-4CB0-25FD-83160C97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0129C2E-4C5F-DC2F-45D9-258E11A9F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723930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0129C2E-4C5F-DC2F-45D9-258E11A9F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723930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8D6FBE3-294D-80A9-FAAF-EA3F239E6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8D6FBE3-294D-80A9-FAAF-EA3F239E6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40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9FCE-DC62-9330-97C7-CC210798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D9952A-A028-83AE-D388-C1818DD9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A68C-4E4B-3D7C-79F4-F166968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3450" y="2244362"/>
            <a:ext cx="6618521" cy="21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9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1EDC-6226-DD4D-9CC5-CC8787A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BB3D6B-1719-35B8-41DF-4DFE29A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403374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FB470-508B-94A0-E2DD-F295E965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3" y="2085139"/>
            <a:ext cx="12126514" cy="28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90EA-1FD4-BB3E-3417-9B279AC4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D39F23-22F0-546E-A620-9BDD71F3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simétrico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50755-5499-F204-0171-3951033B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440426"/>
            <a:ext cx="6499461" cy="40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BE975-21A8-B85A-73AE-97457D92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DC85F8-B203-F59E-5C7C-82D03AFD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6425D-9BE9-CE7E-BB36-D9C6E0C1E4D3}"/>
              </a:ext>
            </a:extLst>
          </p:cNvPr>
          <p:cNvSpPr txBox="1"/>
          <p:nvPr/>
        </p:nvSpPr>
        <p:spPr>
          <a:xfrm>
            <a:off x="2762858" y="4056891"/>
            <a:ext cx="653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es-ES" sz="1800" b="1" u="sng" kern="100" dirty="0"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FreeSans"/>
              </a:rPr>
              <a:t>Aclaración:</a:t>
            </a:r>
            <a:r>
              <a:rPr lang="es-ES" sz="1800" kern="100" dirty="0"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FreeSans"/>
              </a:rPr>
              <a:t> la salida negativa inestable se debe al modelo simulado (LM7912).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5B758-94C0-84E1-9684-26DC3006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32" y="1838795"/>
            <a:ext cx="9074381" cy="2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1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1B40-2F16-4DB2-5AB1-DBDAFFBF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B3EF6-B48E-512E-0B1D-939441D9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AC646-848F-4309-466E-B26413F1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733795"/>
            <a:ext cx="6499461" cy="34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1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441-7407-7AA5-EC90-D9C3D387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5195DBB-8FDB-C80E-BC04-F6CDE62A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155B8-CE21-36E7-EDC5-2695ACB3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0823" y="161162"/>
            <a:ext cx="6499461" cy="3483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A858DC-CA45-D8D2-56B4-F83B156F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23" y="3644944"/>
            <a:ext cx="2714625" cy="2369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83E8B-B784-D868-2100-4F175ADE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59" y="3644944"/>
            <a:ext cx="2714625" cy="23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2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C262-6526-380F-26F1-2B7044C9E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3E3DCCF-1E2D-FB63-A22C-9DAEEBD4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9D2BB-4333-C1F5-458B-9CA533AA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57" y="1258749"/>
            <a:ext cx="6389688" cy="4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F7D0-08F8-3DB5-D168-C2F1D859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F73B0C-2A46-33E1-22EA-52E837A2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B4A2B-05F0-CE68-39F3-04B008B8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3557" y="1556753"/>
            <a:ext cx="6389688" cy="37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E561-C699-9751-B8CB-3560BCA9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1C5FAAE-D87C-D93B-1270-1A3312E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de Potencia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F7A0-DCC8-CFAE-10FB-EFA59A4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79" y="802169"/>
            <a:ext cx="4258502" cy="5253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Problema: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blipFill>
                <a:blip r:embed="rId3"/>
                <a:stretch>
                  <a:fillRect l="-1446" t="-8197" r="-1928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F72C991-8A7D-AE20-F07C-A632F84DB131}"/>
              </a:ext>
            </a:extLst>
          </p:cNvPr>
          <p:cNvSpPr/>
          <p:nvPr/>
        </p:nvSpPr>
        <p:spPr>
          <a:xfrm>
            <a:off x="7950530" y="2115593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84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FCB64-C335-5A97-80CA-BBE378B7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AE7EFF-03DA-0446-BA87-178150C3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6E0D7-C24A-D002-288D-473C4AED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3557" y="1683629"/>
            <a:ext cx="6389688" cy="34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FD8-A802-2F64-C148-815E2915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461224-87F2-D5F6-3491-220D721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 fontScale="90000"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simétrico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34AD7-C4E9-0791-32C5-FC751F48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8632" y="1770926"/>
            <a:ext cx="8819538" cy="33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DE47C-6220-5405-75C3-41D63695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91C3AB-F2E8-DB3A-DE5E-8D067D6A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4367F-DC49-B3A4-1C01-E6E3F7E2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E5B7757-1166-70D3-B831-97D0BE7A7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287392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0,995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E5B7757-1166-70D3-B831-97D0BE7A7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287392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0,995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9032570-7B3C-1F2E-3DB6-6E31F82A7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=24</m:t>
                      </m:r>
                      <m:r>
                        <m:rPr>
                          <m:sty m:val="p"/>
                        </m:rP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9032570-7B3C-1F2E-3DB6-6E31F82A7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947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3D376-201C-8004-2CD7-9CC29EC7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E8C6CEA-DF27-6CFC-5E05-DB8C048D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 fontScale="90000"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9CF94-4B64-8A31-CFAD-CE9EE5FC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8632" y="1770926"/>
            <a:ext cx="8819538" cy="33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A4C85-1716-26B4-F15B-AD4D553D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E75A2F-9C12-5462-0E38-322254DA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9" y="2307617"/>
            <a:ext cx="307883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Circuito completo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1D937-1D67-039C-E06E-F30409E2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1742" y="0"/>
            <a:ext cx="6449265" cy="68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1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A0F7E-FD5B-2F20-73D5-D492EA54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F8FBCD-72E5-6243-E0BB-1B8DD8B6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1544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de un canal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380D3-A7BA-782C-5D91-8875C256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E1F4112-B462-2B26-6620-197985EB8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4691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𝑴𝑰𝑪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34,65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34,48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𝒑𝒓𝒆𝒂𝒎𝒑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447,01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2,96%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𝒕𝒐𝒏𝒆𝒔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441,79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𝒇𝒂𝒅𝒆𝒓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434,16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442,23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1,86%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8820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E1F4112-B462-2B26-6620-197985EB8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4691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34,65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34,48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447,01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2,96%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441,79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434,16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442,23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1,86%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8820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44301C5F-4428-F9AE-8087-D13F4793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3717368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6721-06BE-52E3-DEC9-7E79D914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7C38E52-A772-A977-EE34-27F5C61E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3845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amplificador 3W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BC897-F656-52A8-7993-E5075354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6BDEC72-CF12-683E-4E1B-6E98FE850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6168479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6,93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7,13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890,72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2,38%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6BDEC72-CF12-683E-4E1B-6E98FE850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6168479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6,93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7,13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890,72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2,38%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E4BA8047-3289-613E-313B-41A1D71B8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3885920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6C06-F3C8-21FB-87A8-55E43F18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25CF24-7995-33E3-17ED-05663C17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3845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amplificador 250mW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A916F-AE8C-66B1-6503-3C570505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8" y="1945948"/>
            <a:ext cx="8904402" cy="211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503F77-8727-9E43-E10E-E27CC2E9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20792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2,02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252,74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255,27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503F77-8727-9E43-E10E-E27CC2E9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20792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2,02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252,74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255,27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EC1137EB-F564-E368-FB22-4444B423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759233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EDFB-1304-712F-B03E-AB28782B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7A7F296-D308-EFFD-2982-11837628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0951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 - Global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C967D19-0422-62DE-E293-758306E77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54" y="1325312"/>
            <a:ext cx="3413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Amplificador 3W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64033-3653-8403-B4DA-273E1CC7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54" y="1614668"/>
            <a:ext cx="9450092" cy="2239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5720E-2BC1-2063-6BB8-ABD62D150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45" y="4082953"/>
            <a:ext cx="9596110" cy="227525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ADB1D98-3EDA-CA95-54BD-4E7912D7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945" y="3799385"/>
            <a:ext cx="3413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Amplificador 250mW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63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2D33-272D-0D21-0283-DF289692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DE600A-5A6B-5241-D7FA-6FCB2A75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81961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Ancho de banda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5E5E3-5AE6-CEAD-F69D-5199535D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707"/>
            <a:ext cx="9007902" cy="213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A63C78-E583-BCF6-763E-54B6DC2499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47969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19,21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A63C78-E583-BCF6-763E-54B6DC2499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47969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19,21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0385BC94-91CD-0E11-86B3-0CD1EE1C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958" y="4176188"/>
            <a:ext cx="69757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  <a:endParaRPr kumimoji="0" lang="es-AR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692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3FF1-490A-59E1-8644-F46FCDD9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A7E955-2579-9964-9E6A-86813F14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8355-4F26-EA25-6753-793471B7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963" y="913577"/>
            <a:ext cx="5106463" cy="4948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Etapa amplificadora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𝐶𝐶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blipFill>
                <a:blip r:embed="rId3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/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dirty="0"/>
                  <a:t> grande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blipFill>
                <a:blip r:embed="rId4"/>
                <a:stretch>
                  <a:fillRect l="-2299" t="-1316" r="-3448" b="-92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46CEED3-BF0A-125D-9F24-D4BDC284F260}"/>
              </a:ext>
            </a:extLst>
          </p:cNvPr>
          <p:cNvSpPr txBox="1"/>
          <p:nvPr/>
        </p:nvSpPr>
        <p:spPr>
          <a:xfrm>
            <a:off x="988426" y="5571703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… otro problema…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/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/>
                  <a:t>corriente continua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8097CA04-8BB8-0351-49A1-9C9A384C7A73}"/>
              </a:ext>
            </a:extLst>
          </p:cNvPr>
          <p:cNvSpPr/>
          <p:nvPr/>
        </p:nvSpPr>
        <p:spPr>
          <a:xfrm>
            <a:off x="8223664" y="2709362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EB5A4A-8190-138F-B42B-7B28117287E3}"/>
              </a:ext>
            </a:extLst>
          </p:cNvPr>
          <p:cNvSpPr/>
          <p:nvPr/>
        </p:nvSpPr>
        <p:spPr>
          <a:xfrm>
            <a:off x="9717976" y="2772703"/>
            <a:ext cx="427512" cy="162493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227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A9274-DDF3-0215-D6EB-4113CC3D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580F35E-1547-AA28-D790-D5A87BEE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39955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fuente regulada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1AC08-3F03-6278-8E86-91CEBF6A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647" y="2058867"/>
            <a:ext cx="12024706" cy="28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8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958FE-8147-9FBD-4A1C-702DF696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3C59-3372-0952-FEA9-2C9F6421D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494970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10E5-405B-1D05-9B06-CFB5E491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C1E6-F6B9-5B0E-91CE-8FBC0731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75931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4329-9EDD-2B4C-D91C-C33D324B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D117FFE-DF41-0DE2-6986-0275E45D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23C20-1711-CA47-7DAE-48F96105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2967" y="1389555"/>
            <a:ext cx="5721921" cy="4078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C3D18-E79A-85C9-D95F-B40A3F628C0D}"/>
              </a:ext>
            </a:extLst>
          </p:cNvPr>
          <p:cNvSpPr txBox="1"/>
          <p:nvPr/>
        </p:nvSpPr>
        <p:spPr>
          <a:xfrm>
            <a:off x="846420" y="390952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Capacitores de acople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F4184-A06B-9D91-FC78-6D9456C305DB}"/>
                  </a:ext>
                </a:extLst>
              </p:cNvPr>
              <p:cNvSpPr txBox="1"/>
              <p:nvPr/>
            </p:nvSpPr>
            <p:spPr>
              <a:xfrm>
                <a:off x="846420" y="4390108"/>
                <a:ext cx="4001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Aunque poco eficiente…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F4184-A06B-9D91-FC78-6D9456C3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390108"/>
                <a:ext cx="4001737" cy="369332"/>
              </a:xfrm>
              <a:prstGeom prst="rect">
                <a:avLst/>
              </a:prstGeom>
              <a:blipFill>
                <a:blip r:embed="rId3"/>
                <a:stretch>
                  <a:fillRect l="-1067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3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CDD-64B9-3EFA-0439-753717E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01128A-7394-EEDA-05F1-FFEE1F5D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0B8-DEEF-5766-27ED-CB10DAF1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4F4C15-4CD2-D0B6-00C2-2837012D0E6E}"/>
                  </a:ext>
                </a:extLst>
              </p:cNvPr>
              <p:cNvSpPr txBox="1"/>
              <p:nvPr/>
            </p:nvSpPr>
            <p:spPr>
              <a:xfrm>
                <a:off x="835066" y="3909523"/>
                <a:ext cx="3339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clase 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≈78,5%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4F4C15-4CD2-D0B6-00C2-2837012D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6" y="3909523"/>
                <a:ext cx="3339697" cy="369332"/>
              </a:xfrm>
              <a:prstGeom prst="rect">
                <a:avLst/>
              </a:prstGeom>
              <a:blipFill>
                <a:blip r:embed="rId3"/>
                <a:stretch>
                  <a:fillRect l="-1277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36C813-6D1B-3F18-C66E-4E78A285FF1B}"/>
              </a:ext>
            </a:extLst>
          </p:cNvPr>
          <p:cNvSpPr txBox="1"/>
          <p:nvPr/>
        </p:nvSpPr>
        <p:spPr>
          <a:xfrm>
            <a:off x="835066" y="4407921"/>
            <a:ext cx="21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Veamos la señal…</a:t>
            </a:r>
          </a:p>
        </p:txBody>
      </p:sp>
    </p:spTree>
    <p:extLst>
      <p:ext uri="{BB962C8B-B14F-4D97-AF65-F5344CB8AC3E}">
        <p14:creationId xmlns:p14="http://schemas.microsoft.com/office/powerpoint/2010/main" val="163480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1330</TotalTime>
  <Words>1295</Words>
  <Application>Microsoft Office PowerPoint</Application>
  <PresentationFormat>Widescreen</PresentationFormat>
  <Paragraphs>465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Cambria Math</vt:lpstr>
      <vt:lpstr>Times New Roman</vt:lpstr>
      <vt:lpstr>Tw Cen MT</vt:lpstr>
      <vt:lpstr>Circuit</vt:lpstr>
      <vt:lpstr>Mezclador de audio de 4 canales y amplificador de 3W</vt:lpstr>
      <vt:lpstr>Mezclador de canales (comercial)</vt:lpstr>
      <vt:lpstr>Consideraciones</vt:lpstr>
      <vt:lpstr>Diagrama en bloques general</vt:lpstr>
      <vt:lpstr>Diagrama en bloques general</vt:lpstr>
      <vt:lpstr>Amplificador de Potencia</vt:lpstr>
      <vt:lpstr>Amplificador clase A</vt:lpstr>
      <vt:lpstr>Amplificador clase A</vt:lpstr>
      <vt:lpstr>Amplificador clase B</vt:lpstr>
      <vt:lpstr>Amplificador clase AB – Push Pull</vt:lpstr>
      <vt:lpstr>Amplificador clase AB – Push Pull</vt:lpstr>
      <vt:lpstr>Amplificador clase 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Sumador</vt:lpstr>
      <vt:lpstr>Sumador</vt:lpstr>
      <vt:lpstr>Sumador</vt:lpstr>
      <vt:lpstr>Sumador</vt:lpstr>
      <vt:lpstr>Sumador + Clase AB</vt:lpstr>
      <vt:lpstr>Potencia sobre los transistores</vt:lpstr>
      <vt:lpstr>Atenuador (“Fader”)</vt:lpstr>
      <vt:lpstr>Atenuador</vt:lpstr>
      <vt:lpstr>Atenuador</vt:lpstr>
      <vt:lpstr>Control de tonos</vt:lpstr>
      <vt:lpstr>Control de tonos</vt:lpstr>
      <vt:lpstr>Control de tonos: Bajos</vt:lpstr>
      <vt:lpstr>Control de tonos: Medios</vt:lpstr>
      <vt:lpstr>Control de tonos: Altos</vt:lpstr>
      <vt:lpstr>Preamplificador de instrumento</vt:lpstr>
      <vt:lpstr>Preamplificador de instrumento</vt:lpstr>
      <vt:lpstr>PowerPoint Presentation</vt:lpstr>
      <vt:lpstr>Preamplificador</vt:lpstr>
      <vt:lpstr>Preamplificador para micrófono</vt:lpstr>
      <vt:lpstr>PowerPoint Presentation</vt:lpstr>
      <vt:lpstr>Preamplificador</vt:lpstr>
      <vt:lpstr>Detector de picos bipolar</vt:lpstr>
      <vt:lpstr>Detector de picos bipolar</vt:lpstr>
      <vt:lpstr>VU Meter (vúmetro)</vt:lpstr>
      <vt:lpstr>VU Meter (vúmetro)</vt:lpstr>
      <vt:lpstr>Amplificador auriculares  Versión 1</vt:lpstr>
      <vt:lpstr>Amplificador auriculares  Versión 2</vt:lpstr>
      <vt:lpstr>Amplificador auriculares  Versión 2</vt:lpstr>
      <vt:lpstr>Amplificador auriculares</vt:lpstr>
      <vt:lpstr>Amplificador auriculares</vt:lpstr>
      <vt:lpstr>Amplificador auriculares</vt:lpstr>
      <vt:lpstr>Rectificador y filtro</vt:lpstr>
      <vt:lpstr>Rectificador y filtro</vt:lpstr>
      <vt:lpstr>Regulador simétrico</vt:lpstr>
      <vt:lpstr>Regulador</vt:lpstr>
      <vt:lpstr>Regulador serie lineal</vt:lpstr>
      <vt:lpstr>Regulador serie lineal</vt:lpstr>
      <vt:lpstr>Regulador serie lineal</vt:lpstr>
      <vt:lpstr>Regulador serie lineal</vt:lpstr>
      <vt:lpstr>Regulador serie lineal</vt:lpstr>
      <vt:lpstr>Regulador serie lineal simétrico</vt:lpstr>
      <vt:lpstr>Regulador serie lineal</vt:lpstr>
      <vt:lpstr>Regulador serie lineal 8V</vt:lpstr>
      <vt:lpstr>Circuito completo</vt:lpstr>
      <vt:lpstr>Salida de un canal</vt:lpstr>
      <vt:lpstr>Salida amplificador 3W</vt:lpstr>
      <vt:lpstr>Salida amplificador 250mW</vt:lpstr>
      <vt:lpstr>Control de tonos - Global</vt:lpstr>
      <vt:lpstr>Ancho de banda</vt:lpstr>
      <vt:lpstr>Salida fuente regulada</vt:lpstr>
      <vt:lpstr>¿Preguntas?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Exequiel J Magni Genre</dc:creator>
  <cp:lastModifiedBy>Exequiel J Magni Genre</cp:lastModifiedBy>
  <cp:revision>439</cp:revision>
  <dcterms:created xsi:type="dcterms:W3CDTF">2025-02-08T14:46:41Z</dcterms:created>
  <dcterms:modified xsi:type="dcterms:W3CDTF">2025-02-24T23:00:40Z</dcterms:modified>
</cp:coreProperties>
</file>